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56" r:id="rId13"/>
    <p:sldId id="264" r:id="rId14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6C2BE2-7981-47C3-A2CC-9E6965230675}" v="8" dt="2024-08-08T17:19:10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/>
    <p:restoredTop sz="94647"/>
  </p:normalViewPr>
  <p:slideViewPr>
    <p:cSldViewPr snapToGrid="0" snapToObjects="1">
      <p:cViewPr varScale="1">
        <p:scale>
          <a:sx n="82" d="100"/>
          <a:sy n="82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25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9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61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00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80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07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06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5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00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9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4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1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owerbi.com/view?r=eyJrIjoiYWI2YjlhNWYtY2Q5My00OGM5LThhZjItZWE0YzMyNDcxNWU1IiwidCI6ImI2NDE3Y2QwLTFmNzMtNDQ3MS05YTM5LTIwOTUzODIyYTM0YSIsImMiOjN9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6639" y="742950"/>
            <a:ext cx="6481457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8"/>
              </a:lnSpc>
            </a:pPr>
            <a:r>
              <a:rPr lang="en-US" sz="32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MARVEL VS DC: </a:t>
            </a:r>
          </a:p>
          <a:p>
            <a:pPr algn="ctr" defTabSz="609630">
              <a:lnSpc>
                <a:spcPts val="3268"/>
              </a:lnSpc>
            </a:pPr>
            <a:endParaRPr lang="en-US" sz="3204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 defTabSz="609630">
              <a:lnSpc>
                <a:spcPts val="3268"/>
              </a:lnSpc>
            </a:pPr>
            <a:r>
              <a:rPr lang="en-US" sz="32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COMPREHENSIVE BOX OFFICE PERFORMANCE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363519" y="685800"/>
            <a:ext cx="644563" cy="663876"/>
          </a:xfrm>
          <a:custGeom>
            <a:avLst/>
            <a:gdLst/>
            <a:ahLst/>
            <a:cxnLst/>
            <a:rect l="l" t="t" r="r" b="b"/>
            <a:pathLst>
              <a:path w="966845" h="995814">
                <a:moveTo>
                  <a:pt x="0" y="0"/>
                </a:moveTo>
                <a:lnTo>
                  <a:pt x="966844" y="0"/>
                </a:lnTo>
                <a:lnTo>
                  <a:pt x="966844" y="995814"/>
                </a:lnTo>
                <a:lnTo>
                  <a:pt x="0" y="995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217835" y="685800"/>
            <a:ext cx="3288365" cy="5349774"/>
          </a:xfrm>
          <a:custGeom>
            <a:avLst/>
            <a:gdLst/>
            <a:ahLst/>
            <a:cxnLst/>
            <a:rect l="l" t="t" r="r" b="b"/>
            <a:pathLst>
              <a:path w="4932548" h="8024661">
                <a:moveTo>
                  <a:pt x="0" y="0"/>
                </a:moveTo>
                <a:lnTo>
                  <a:pt x="4932548" y="0"/>
                </a:lnTo>
                <a:lnTo>
                  <a:pt x="4932548" y="8024661"/>
                </a:lnTo>
                <a:lnTo>
                  <a:pt x="0" y="802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48" b="-474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19127" y="3869862"/>
            <a:ext cx="3874524" cy="204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31"/>
              </a:lnSpc>
            </a:pPr>
            <a:r>
              <a:rPr lang="en-US" sz="19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BY: BI BEES</a:t>
            </a:r>
          </a:p>
          <a:p>
            <a:pPr algn="ctr" defTabSz="609630">
              <a:lnSpc>
                <a:spcPts val="2731"/>
              </a:lnSpc>
            </a:pPr>
            <a:r>
              <a:rPr lang="en-US" sz="19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Amisha Shrestha (C0932086)</a:t>
            </a:r>
          </a:p>
          <a:p>
            <a:pPr algn="ctr" defTabSz="609630">
              <a:lnSpc>
                <a:spcPts val="2731"/>
              </a:lnSpc>
            </a:pPr>
            <a:r>
              <a:rPr lang="en-US" sz="19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Keerthi Reddy (C0930079)</a:t>
            </a:r>
          </a:p>
          <a:p>
            <a:pPr algn="ctr" defTabSz="609630">
              <a:lnSpc>
                <a:spcPts val="2731"/>
              </a:lnSpc>
            </a:pPr>
            <a:r>
              <a:rPr lang="en-US" sz="19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Srikanth Veeramalla (C0924034)</a:t>
            </a:r>
          </a:p>
          <a:p>
            <a:pPr algn="ctr" defTabSz="609630">
              <a:lnSpc>
                <a:spcPts val="2731"/>
              </a:lnSpc>
            </a:pPr>
            <a:r>
              <a:rPr lang="en-US" sz="19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Feby Varughese (C0936375)</a:t>
            </a:r>
          </a:p>
          <a:p>
            <a:pPr algn="ctr" defTabSz="609630">
              <a:lnSpc>
                <a:spcPts val="2731"/>
              </a:lnSpc>
            </a:pPr>
            <a:endParaRPr lang="en-US" sz="195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36712"/>
            <a:ext cx="12192000" cy="1921288"/>
            <a:chOff x="0" y="0"/>
            <a:chExt cx="4816593" cy="759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59027"/>
            </a:xfrm>
            <a:custGeom>
              <a:avLst/>
              <a:gdLst/>
              <a:ahLst/>
              <a:cxnLst/>
              <a:rect l="l" t="t" r="r" b="b"/>
              <a:pathLst>
                <a:path w="4816592" h="759027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78760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36686" y="371584"/>
            <a:ext cx="91746" cy="917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2739" y="4936712"/>
            <a:ext cx="1808067" cy="2163413"/>
            <a:chOff x="0" y="0"/>
            <a:chExt cx="3663950" cy="438404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319270"/>
            </a:xfrm>
            <a:custGeom>
              <a:avLst/>
              <a:gdLst/>
              <a:ahLst/>
              <a:cxn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2"/>
              <a:stretch>
                <a:fillRect t="-12557" b="-12557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384040"/>
            </a:xfrm>
            <a:custGeom>
              <a:avLst/>
              <a:gdLst/>
              <a:ahLst/>
              <a:cxn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437156" y="4936712"/>
            <a:ext cx="1808067" cy="2163413"/>
            <a:chOff x="0" y="0"/>
            <a:chExt cx="3663950" cy="4384040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3600450" cy="4319270"/>
            </a:xfrm>
            <a:custGeom>
              <a:avLst/>
              <a:gdLst/>
              <a:ahLst/>
              <a:cxn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t="-25114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663950" cy="4384040"/>
            </a:xfrm>
            <a:custGeom>
              <a:avLst/>
              <a:gdLst/>
              <a:ahLst/>
              <a:cxn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6181574" y="4936712"/>
            <a:ext cx="1808067" cy="2163413"/>
            <a:chOff x="0" y="0"/>
            <a:chExt cx="3663950" cy="4384040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3600450" cy="4319270"/>
            </a:xfrm>
            <a:custGeom>
              <a:avLst/>
              <a:gdLst/>
              <a:ahLst/>
              <a:cxn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4"/>
              <a:stretch>
                <a:fillRect l="-40029" r="-40029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663950" cy="4384040"/>
            </a:xfrm>
            <a:custGeom>
              <a:avLst/>
              <a:gdLst/>
              <a:ahLst/>
              <a:cxn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827804" y="4936712"/>
            <a:ext cx="1948742" cy="2331736"/>
            <a:chOff x="0" y="0"/>
            <a:chExt cx="3663950" cy="438404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3600450" cy="4319270"/>
            </a:xfrm>
            <a:custGeom>
              <a:avLst/>
              <a:gdLst/>
              <a:ahLst/>
              <a:cxnLst/>
              <a:rect l="l" t="t" r="r" b="b"/>
              <a:pathLst>
                <a:path w="3600450" h="431927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5"/>
              <a:stretch>
                <a:fillRect l="-43503" r="-36219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3663950" cy="4384040"/>
            </a:xfrm>
            <a:custGeom>
              <a:avLst/>
              <a:gdLst/>
              <a:ahLst/>
              <a:cxnLst/>
              <a:rect l="l" t="t" r="r" b="b"/>
              <a:pathLst>
                <a:path w="3663950" h="438404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8692" y="138750"/>
            <a:ext cx="515459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734"/>
              </a:lnSpc>
            </a:pPr>
            <a:r>
              <a:rPr lang="en-US" sz="3334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08692" y="956854"/>
            <a:ext cx="451834" cy="45183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45386" y="986767"/>
            <a:ext cx="2907027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Focus on comparing Marvel and DC superhero movies' box office success.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9239" y="1074185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08692" y="1672212"/>
            <a:ext cx="451834" cy="45183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45386" y="1671285"/>
            <a:ext cx="2907027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Objective: Identify key factors driving financial success in superhero films.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9239" y="1789543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08692" y="2460224"/>
            <a:ext cx="451834" cy="45183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45385" y="2406060"/>
            <a:ext cx="3063692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Analyzes franchise impact, budget efficiency, release timing, and lead roles.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9239" y="2585789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08692" y="3282988"/>
            <a:ext cx="451834" cy="45183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just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73439" y="3250029"/>
            <a:ext cx="3035638" cy="63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Goal: Provide insights to guide future strategies for maximizing revenue and audience engagement.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69239" y="3400320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957140" y="230837"/>
            <a:ext cx="515459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734"/>
              </a:lnSpc>
            </a:pPr>
            <a:r>
              <a:rPr lang="en-US" sz="333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Flow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957140" y="894149"/>
            <a:ext cx="6745630" cy="390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Data Collection and Preparation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Source: Kaggle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Transformation: Power Query for data cleaning, transformation, and integration.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endParaRPr lang="en-US" sz="1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Data Analysis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DAX Functions: Used for calculating metrics and creating measures like Success Rate, Total Marvel and DC Collections, Weighted Gross Collection to Budget Ratio 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Statistical Functions: Applied for analyzing trends, averages, and distributions.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endParaRPr lang="en-US" sz="1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Visualization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Dashboard Design: Layout and visual representation of data in Power BI.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Visuals: Bar charts, line charts, scatter plots, and tables for box office collections, budget vs. collections, and critical scores.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endParaRPr lang="en-US" sz="1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Conclusions and Recommendations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Insights: Summary of Marvel’s Success, DC's  Potential, Key Factors.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Implications: The insights mean for investment strategies and future projects.</a:t>
            </a:r>
          </a:p>
          <a:p>
            <a:pPr algn="just" defTabSz="609630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Recommendations: Suggested actions based on the data analysis and insights.</a:t>
            </a:r>
          </a:p>
        </p:txBody>
      </p:sp>
      <p:sp>
        <p:nvSpPr>
          <p:cNvPr id="46" name="AutoShape 46"/>
          <p:cNvSpPr/>
          <p:nvPr/>
        </p:nvSpPr>
        <p:spPr>
          <a:xfrm>
            <a:off x="4353889" y="715553"/>
            <a:ext cx="0" cy="364173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FA4A4">
                <a:alpha val="100000"/>
              </a:srgbClr>
            </a:gs>
            <a:gs pos="50000">
              <a:srgbClr val="305A72">
                <a:alpha val="100000"/>
              </a:srgbClr>
            </a:gs>
            <a:gs pos="100000">
              <a:srgbClr val="1A3C5C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1374" y="683528"/>
            <a:ext cx="3724826" cy="1775281"/>
            <a:chOff x="0" y="0"/>
            <a:chExt cx="2065940" cy="984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3A3A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81374" y="2541360"/>
            <a:ext cx="3724826" cy="1775281"/>
            <a:chOff x="0" y="0"/>
            <a:chExt cx="2065940" cy="984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3A3A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1210917" y="-1789171"/>
            <a:ext cx="6389993" cy="6389993"/>
          </a:xfrm>
          <a:custGeom>
            <a:avLst/>
            <a:gdLst/>
            <a:ahLst/>
            <a:cxnLst/>
            <a:rect l="l" t="t" r="r" b="b"/>
            <a:pathLst>
              <a:path w="9584989" h="9584989">
                <a:moveTo>
                  <a:pt x="0" y="0"/>
                </a:moveTo>
                <a:lnTo>
                  <a:pt x="9584989" y="0"/>
                </a:lnTo>
                <a:lnTo>
                  <a:pt x="9584989" y="9584989"/>
                </a:lnTo>
                <a:lnTo>
                  <a:pt x="0" y="9584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5800" y="685800"/>
            <a:ext cx="3724826" cy="1775281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34343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5800" y="2541360"/>
            <a:ext cx="3724826" cy="1775281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3A3A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5800" y="4399191"/>
            <a:ext cx="3724826" cy="1775281"/>
            <a:chOff x="0" y="0"/>
            <a:chExt cx="2065940" cy="9846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3A3A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 rot="-7900054">
            <a:off x="4899082" y="1422019"/>
            <a:ext cx="675321" cy="30328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/>
          <p:cNvSpPr/>
          <p:nvPr/>
        </p:nvSpPr>
        <p:spPr>
          <a:xfrm rot="-2700000">
            <a:off x="6678080" y="1429665"/>
            <a:ext cx="675321" cy="30328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/>
          <p:cNvSpPr/>
          <p:nvPr/>
        </p:nvSpPr>
        <p:spPr>
          <a:xfrm rot="2624230">
            <a:off x="7024068" y="4792186"/>
            <a:ext cx="675321" cy="30328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reeform 21"/>
          <p:cNvSpPr/>
          <p:nvPr/>
        </p:nvSpPr>
        <p:spPr>
          <a:xfrm rot="7866361">
            <a:off x="4900582" y="4803304"/>
            <a:ext cx="675321" cy="30328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01225" y="710457"/>
            <a:ext cx="1877751" cy="148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291"/>
              </a:lnSpc>
              <a:spcBef>
                <a:spcPct val="0"/>
              </a:spcBef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Investors:</a:t>
            </a:r>
          </a:p>
          <a:p>
            <a:pPr defTabSz="609630">
              <a:lnSpc>
                <a:spcPts val="1291"/>
              </a:lnSpc>
              <a:spcBef>
                <a:spcPct val="0"/>
              </a:spcBef>
            </a:pPr>
            <a:endParaRPr lang="en-US" sz="866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87121" lvl="1" indent="-93561" defTabSz="609630">
              <a:lnSpc>
                <a:spcPts val="1291"/>
              </a:lnSpc>
              <a:spcBef>
                <a:spcPct val="0"/>
              </a:spcBef>
              <a:buFont typeface="Arial"/>
              <a:buChar char="•"/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Financial Returns Optimization: Data-backed insights for profitable investments.</a:t>
            </a:r>
          </a:p>
          <a:p>
            <a:pPr marL="187121" lvl="1" indent="-93561" defTabSz="609630">
              <a:lnSpc>
                <a:spcPts val="1291"/>
              </a:lnSpc>
              <a:spcBef>
                <a:spcPct val="0"/>
              </a:spcBef>
              <a:buFont typeface="Arial"/>
              <a:buChar char="•"/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Strategic Planning: Confidence in long-term franchise success and market potential.</a:t>
            </a:r>
          </a:p>
          <a:p>
            <a:pPr defTabSz="609630">
              <a:lnSpc>
                <a:spcPts val="1291"/>
              </a:lnSpc>
              <a:spcBef>
                <a:spcPct val="0"/>
              </a:spcBef>
            </a:pPr>
            <a:endParaRPr lang="en-US" sz="866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01225" y="2715766"/>
            <a:ext cx="1877751" cy="98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291"/>
              </a:lnSpc>
              <a:spcBef>
                <a:spcPct val="0"/>
              </a:spcBef>
            </a:pPr>
            <a:r>
              <a:rPr lang="en-US" sz="866" dirty="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Film Critics:</a:t>
            </a:r>
          </a:p>
          <a:p>
            <a:pPr algn="just" defTabSz="609630">
              <a:lnSpc>
                <a:spcPts val="1291"/>
              </a:lnSpc>
              <a:spcBef>
                <a:spcPct val="0"/>
              </a:spcBef>
            </a:pPr>
            <a:endParaRPr lang="en-US" sz="866" dirty="0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87121" lvl="1" indent="-93561" algn="just" defTabSz="609630">
              <a:lnSpc>
                <a:spcPts val="1291"/>
              </a:lnSpc>
              <a:spcBef>
                <a:spcPct val="0"/>
              </a:spcBef>
              <a:buFont typeface="Arial"/>
              <a:buChar char="•"/>
            </a:pPr>
            <a:r>
              <a:rPr lang="en-US" sz="866" dirty="0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Diversity and Inclusion: Analyzing the impact of progressive themes in superhero films.</a:t>
            </a:r>
          </a:p>
          <a:p>
            <a:pPr algn="just" defTabSz="609630">
              <a:lnSpc>
                <a:spcPts val="1291"/>
              </a:lnSpc>
              <a:spcBef>
                <a:spcPct val="0"/>
              </a:spcBef>
            </a:pPr>
            <a:endParaRPr lang="en-US" sz="866" dirty="0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75635" y="844790"/>
            <a:ext cx="2107767" cy="148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291"/>
              </a:lnSpc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Movie Production Studios:</a:t>
            </a:r>
          </a:p>
          <a:p>
            <a:pPr defTabSz="609630">
              <a:lnSpc>
                <a:spcPts val="1291"/>
              </a:lnSpc>
            </a:pPr>
            <a:endParaRPr lang="en-US" sz="866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87121" lvl="1" indent="-93561" defTabSz="609630">
              <a:lnSpc>
                <a:spcPts val="1291"/>
              </a:lnSpc>
              <a:buFont typeface="Arial"/>
              <a:buChar char="•"/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Financial Returns Optimization: Insights on budget allocation and franchise affiliation.</a:t>
            </a:r>
          </a:p>
          <a:p>
            <a:pPr marL="187121" lvl="1" indent="-93561" defTabSz="609630">
              <a:lnSpc>
                <a:spcPts val="1291"/>
              </a:lnSpc>
              <a:buFont typeface="Arial"/>
              <a:buChar char="•"/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Franchise Development: Guidance on prioritizing character families and story arcs.</a:t>
            </a:r>
          </a:p>
          <a:p>
            <a:pPr defTabSz="609630">
              <a:lnSpc>
                <a:spcPts val="1291"/>
              </a:lnSpc>
            </a:pPr>
            <a:endParaRPr lang="en-US" sz="866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5651" y="2699971"/>
            <a:ext cx="1877751" cy="148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291"/>
              </a:lnSpc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Distributors:</a:t>
            </a:r>
          </a:p>
          <a:p>
            <a:pPr defTabSz="609630">
              <a:lnSpc>
                <a:spcPts val="1291"/>
              </a:lnSpc>
            </a:pPr>
            <a:endParaRPr lang="en-US" sz="866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87121" lvl="1" indent="-93561" defTabSz="609630">
              <a:lnSpc>
                <a:spcPts val="1291"/>
              </a:lnSpc>
              <a:buFont typeface="Arial"/>
              <a:buChar char="•"/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Strategic Planning: Data-driven decisions on release timing to maximize reach.</a:t>
            </a:r>
          </a:p>
          <a:p>
            <a:pPr marL="187121" lvl="1" indent="-93561" defTabSz="609630">
              <a:lnSpc>
                <a:spcPts val="1291"/>
              </a:lnSpc>
              <a:buFont typeface="Arial"/>
              <a:buChar char="•"/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Financial Returns Optimization: Identifying optimal release windows.</a:t>
            </a:r>
          </a:p>
          <a:p>
            <a:pPr defTabSz="609630">
              <a:lnSpc>
                <a:spcPts val="1291"/>
              </a:lnSpc>
            </a:pPr>
            <a:endParaRPr lang="en-US" sz="866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197701" y="4442613"/>
            <a:ext cx="1877751" cy="165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291"/>
              </a:lnSpc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Marketing Teams:</a:t>
            </a:r>
          </a:p>
          <a:p>
            <a:pPr defTabSz="609630">
              <a:lnSpc>
                <a:spcPts val="1291"/>
              </a:lnSpc>
            </a:pPr>
            <a:endParaRPr lang="en-US" sz="866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87121" lvl="1" indent="-93561" defTabSz="609630">
              <a:lnSpc>
                <a:spcPts val="1291"/>
              </a:lnSpc>
              <a:buFont typeface="Arial"/>
              <a:buChar char="•"/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Strategic Planning: Content resonance and effective marketing strategies.</a:t>
            </a:r>
          </a:p>
          <a:p>
            <a:pPr marL="187121" lvl="1" indent="-93561" defTabSz="609630">
              <a:lnSpc>
                <a:spcPts val="1291"/>
              </a:lnSpc>
              <a:buFont typeface="Arial"/>
              <a:buChar char="•"/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Diversity and Inclusion: Understanding the impact of diverse narratives on audience engagement.</a:t>
            </a:r>
          </a:p>
          <a:p>
            <a:pPr defTabSz="609630">
              <a:lnSpc>
                <a:spcPts val="1291"/>
              </a:lnSpc>
            </a:pPr>
            <a:endParaRPr lang="en-US" sz="866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492776" y="2562682"/>
            <a:ext cx="320645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 defTabSz="609630">
              <a:lnSpc>
                <a:spcPts val="4388"/>
              </a:lnSpc>
              <a:spcBef>
                <a:spcPct val="0"/>
              </a:spcBef>
            </a:pPr>
            <a:r>
              <a:rPr lang="en-US" sz="452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Consumers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86215" y="3785527"/>
            <a:ext cx="237551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088"/>
              </a:lnSpc>
            </a:pPr>
            <a:r>
              <a:rPr lang="en-US" sz="193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Their Needs, and Expectations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6465" y="1211542"/>
            <a:ext cx="1191235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772"/>
              </a:lnSpc>
            </a:pPr>
            <a:r>
              <a:rPr lang="en-US" sz="7204" spc="-353">
                <a:solidFill>
                  <a:srgbClr val="EF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6465" y="3028513"/>
            <a:ext cx="175257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772"/>
              </a:lnSpc>
            </a:pPr>
            <a:r>
              <a:rPr lang="en-US" sz="7204" spc="-353">
                <a:solidFill>
                  <a:srgbClr val="EF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6465" y="4882389"/>
            <a:ext cx="175257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772"/>
              </a:lnSpc>
            </a:pPr>
            <a:r>
              <a:rPr lang="en-US" sz="7204" spc="-353">
                <a:solidFill>
                  <a:srgbClr val="EF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68254" y="1193089"/>
            <a:ext cx="133297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772"/>
              </a:lnSpc>
            </a:pPr>
            <a:r>
              <a:rPr lang="en-US" sz="7204" spc="-353">
                <a:solidFill>
                  <a:srgbClr val="EF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68254" y="2909521"/>
            <a:ext cx="175257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772"/>
              </a:lnSpc>
            </a:pPr>
            <a:r>
              <a:rPr lang="en-US" sz="7204" spc="-353">
                <a:solidFill>
                  <a:srgbClr val="EF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781374" y="4396919"/>
            <a:ext cx="3724826" cy="1775281"/>
            <a:chOff x="0" y="0"/>
            <a:chExt cx="2065940" cy="9846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3A3A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068254" y="4780191"/>
            <a:ext cx="175257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772"/>
              </a:lnSpc>
            </a:pPr>
            <a:r>
              <a:rPr lang="en-US" sz="7204" spc="-353">
                <a:solidFill>
                  <a:srgbClr val="EF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01225" y="4586436"/>
            <a:ext cx="1877751" cy="115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1291"/>
              </a:lnSpc>
              <a:spcBef>
                <a:spcPct val="0"/>
              </a:spcBef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Movie Enthusiasts</a:t>
            </a:r>
          </a:p>
          <a:p>
            <a:pPr marL="187121" lvl="1" indent="-93561" algn="just" defTabSz="609630">
              <a:lnSpc>
                <a:spcPts val="1291"/>
              </a:lnSpc>
              <a:spcBef>
                <a:spcPct val="0"/>
              </a:spcBef>
              <a:buFont typeface="Arial"/>
              <a:buChar char="•"/>
            </a:pPr>
            <a:r>
              <a:rPr lang="en-US" sz="866">
                <a:solidFill>
                  <a:srgbClr val="EFEFEF"/>
                </a:solidFill>
                <a:latin typeface="Canva Sans"/>
                <a:ea typeface="Canva Sans"/>
                <a:cs typeface="Canva Sans"/>
                <a:sym typeface="Canva Sans"/>
              </a:rPr>
              <a:t>Insights on the performance of their favorite characters and franchises, understanding of box office trends, and anticipation of future films.</a:t>
            </a:r>
          </a:p>
          <a:p>
            <a:pPr algn="just" defTabSz="609630">
              <a:lnSpc>
                <a:spcPts val="1291"/>
              </a:lnSpc>
              <a:spcBef>
                <a:spcPct val="0"/>
              </a:spcBef>
            </a:pPr>
            <a:endParaRPr lang="en-US" sz="866">
              <a:solidFill>
                <a:srgbClr val="EFEFE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12484"/>
            <a:ext cx="324424" cy="4204553"/>
          </a:xfrm>
          <a:custGeom>
            <a:avLst/>
            <a:gdLst/>
            <a:ahLst/>
            <a:cxnLst/>
            <a:rect l="l" t="t" r="r" b="b"/>
            <a:pathLst>
              <a:path w="486636" h="6306829">
                <a:moveTo>
                  <a:pt x="0" y="0"/>
                </a:moveTo>
                <a:lnTo>
                  <a:pt x="486636" y="0"/>
                </a:lnTo>
                <a:lnTo>
                  <a:pt x="486636" y="6306828"/>
                </a:lnTo>
                <a:lnTo>
                  <a:pt x="0" y="630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9822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589890" y="1477379"/>
            <a:ext cx="4271012" cy="3503403"/>
          </a:xfrm>
          <a:custGeom>
            <a:avLst/>
            <a:gdLst/>
            <a:ahLst/>
            <a:cxnLst/>
            <a:rect l="l" t="t" r="r" b="b"/>
            <a:pathLst>
              <a:path w="6406518" h="5255105">
                <a:moveTo>
                  <a:pt x="0" y="0"/>
                </a:moveTo>
                <a:lnTo>
                  <a:pt x="6406518" y="0"/>
                </a:lnTo>
                <a:lnTo>
                  <a:pt x="6406518" y="5255105"/>
                </a:lnTo>
                <a:lnTo>
                  <a:pt x="0" y="5255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572" t="-20013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00091" y="1518201"/>
            <a:ext cx="3240603" cy="2093974"/>
          </a:xfrm>
          <a:custGeom>
            <a:avLst/>
            <a:gdLst/>
            <a:ahLst/>
            <a:cxnLst/>
            <a:rect l="l" t="t" r="r" b="b"/>
            <a:pathLst>
              <a:path w="4860904" h="3140961">
                <a:moveTo>
                  <a:pt x="0" y="0"/>
                </a:moveTo>
                <a:lnTo>
                  <a:pt x="4860904" y="0"/>
                </a:lnTo>
                <a:lnTo>
                  <a:pt x="4860904" y="3140961"/>
                </a:lnTo>
                <a:lnTo>
                  <a:pt x="0" y="3140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57" t="-39766" r="-150867" b="-89341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560072" y="561392"/>
            <a:ext cx="4300830" cy="776713"/>
          </a:xfrm>
          <a:custGeom>
            <a:avLst/>
            <a:gdLst/>
            <a:ahLst/>
            <a:cxnLst/>
            <a:rect l="l" t="t" r="r" b="b"/>
            <a:pathLst>
              <a:path w="6451245" h="1165069">
                <a:moveTo>
                  <a:pt x="0" y="0"/>
                </a:moveTo>
                <a:lnTo>
                  <a:pt x="6451245" y="0"/>
                </a:lnTo>
                <a:lnTo>
                  <a:pt x="6451245" y="1165069"/>
                </a:lnTo>
                <a:lnTo>
                  <a:pt x="0" y="1165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61" b="-441326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6407" y="622300"/>
            <a:ext cx="4879314" cy="5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853"/>
              </a:lnSpc>
            </a:pPr>
            <a:r>
              <a:rPr lang="en-US" sz="34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Box Office Collections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16894" y="1505668"/>
            <a:ext cx="2145658" cy="190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493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  <a:p>
            <a:pPr marL="230304" lvl="1" indent="-115152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Avengers: Endgame: Highest-grossing film with almost</a:t>
            </a:r>
            <a:r>
              <a:rPr lang="en-US" sz="1066">
                <a:solidFill>
                  <a:srgbClr val="EC1D2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66">
                <a:solidFill>
                  <a:srgbClr val="FFBD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$2.8 billion.</a:t>
            </a:r>
          </a:p>
          <a:p>
            <a:pPr algn="ctr" defTabSz="609630">
              <a:lnSpc>
                <a:spcPts val="1493"/>
              </a:lnSpc>
            </a:pPr>
            <a:endParaRPr lang="en-US" sz="1066">
              <a:solidFill>
                <a:srgbClr val="FFBD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230304" lvl="1" indent="-115152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Marvel Dominance:</a:t>
            </a:r>
            <a:r>
              <a:rPr lang="en-US" sz="1066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 9</a:t>
            </a:r>
            <a:r>
              <a:rPr lang="en-US" sz="10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out of top 10 highest-grossing films are Marvel movies</a:t>
            </a:r>
          </a:p>
          <a:p>
            <a:pPr algn="ctr" defTabSz="609630">
              <a:lnSpc>
                <a:spcPts val="1493"/>
              </a:lnSpc>
            </a:pPr>
            <a:endParaRPr lang="en-US" sz="106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 defTabSz="609630">
              <a:lnSpc>
                <a:spcPts val="1493"/>
              </a:lnSpc>
            </a:pPr>
            <a:endParaRPr lang="en-US" sz="106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46415" y="2236501"/>
            <a:ext cx="2362858" cy="36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493"/>
              </a:lnSpc>
              <a:spcBef>
                <a:spcPct val="0"/>
              </a:spcBef>
            </a:pPr>
            <a:r>
              <a:rPr lang="en-US" sz="10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Interest peaked for superhero movies from</a:t>
            </a:r>
            <a:r>
              <a:rPr lang="en-US" sz="1066">
                <a:solidFill>
                  <a:srgbClr val="EC1D2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66">
                <a:solidFill>
                  <a:srgbClr val="FFBD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2010</a:t>
            </a:r>
            <a:r>
              <a:rPr lang="en-US" sz="1066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 to </a:t>
            </a:r>
            <a:r>
              <a:rPr lang="en-US" sz="1066">
                <a:solidFill>
                  <a:srgbClr val="FFBD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2020</a:t>
            </a:r>
            <a:r>
              <a:rPr lang="en-US" sz="1066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5075344"/>
            <a:ext cx="1866438" cy="113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0304" lvl="1" indent="-115152" defTabSz="609630">
              <a:lnSpc>
                <a:spcPts val="1493"/>
              </a:lnSpc>
              <a:buFont typeface="Arial"/>
              <a:buChar char="•"/>
            </a:pPr>
            <a:r>
              <a:rPr lang="en-US" sz="10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Movies released in </a:t>
            </a:r>
            <a:r>
              <a:rPr lang="en-US" sz="1066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May </a:t>
            </a:r>
            <a:r>
              <a:rPr lang="en-US" sz="10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and</a:t>
            </a:r>
            <a:r>
              <a:rPr lang="en-US" sz="1066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 June</a:t>
            </a:r>
            <a:r>
              <a:rPr lang="en-US" sz="10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show significantly higher box office collections, indicating the strength of summer releases.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5721" y="3673760"/>
            <a:ext cx="2074351" cy="7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493"/>
              </a:lnSpc>
              <a:spcBef>
                <a:spcPct val="0"/>
              </a:spcBef>
            </a:pPr>
            <a:r>
              <a:rPr lang="en-US" sz="10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Male-led movies dominate the box office collections with </a:t>
            </a:r>
            <a:r>
              <a:rPr lang="en-US" sz="1066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90%</a:t>
            </a:r>
            <a:r>
              <a:rPr lang="en-US" sz="10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but female-led movies also show substantial earnings.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779" y="5037912"/>
            <a:ext cx="2335123" cy="88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78"/>
              </a:lnSpc>
              <a:spcBef>
                <a:spcPct val="0"/>
              </a:spcBef>
            </a:pPr>
            <a:r>
              <a:rPr lang="en-US" sz="98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Approximately</a:t>
            </a:r>
            <a:r>
              <a:rPr lang="en-US" sz="984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 80%</a:t>
            </a:r>
            <a:r>
              <a:rPr lang="en-US" sz="98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of the box office share is dominated by</a:t>
            </a:r>
            <a:r>
              <a:rPr lang="en-US" sz="984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 Walt Disney, Warner Bros., and Sony Pictures,</a:t>
            </a:r>
            <a:r>
              <a:rPr lang="en-US" sz="98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highlighting their significant influence in the distribution of high-grossing films.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52238" y="4757916"/>
            <a:ext cx="3332481" cy="1892258"/>
          </a:xfrm>
          <a:custGeom>
            <a:avLst/>
            <a:gdLst/>
            <a:ahLst/>
            <a:cxnLst/>
            <a:rect l="l" t="t" r="r" b="b"/>
            <a:pathLst>
              <a:path w="4998722" h="2838387">
                <a:moveTo>
                  <a:pt x="0" y="0"/>
                </a:moveTo>
                <a:lnTo>
                  <a:pt x="4998722" y="0"/>
                </a:lnTo>
                <a:lnTo>
                  <a:pt x="4998722" y="2838388"/>
                </a:lnTo>
                <a:lnTo>
                  <a:pt x="0" y="283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57" t="-160719" r="-150867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860" y="1778314"/>
            <a:ext cx="4109593" cy="3481077"/>
          </a:xfrm>
          <a:custGeom>
            <a:avLst/>
            <a:gdLst/>
            <a:ahLst/>
            <a:cxnLst/>
            <a:rect l="l" t="t" r="r" b="b"/>
            <a:pathLst>
              <a:path w="6164389" h="5221616">
                <a:moveTo>
                  <a:pt x="0" y="0"/>
                </a:moveTo>
                <a:lnTo>
                  <a:pt x="6164389" y="0"/>
                </a:lnTo>
                <a:lnTo>
                  <a:pt x="6164389" y="5221616"/>
                </a:lnTo>
                <a:lnTo>
                  <a:pt x="0" y="522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4" t="-25094" r="-86592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980172" y="919490"/>
            <a:ext cx="6310065" cy="741979"/>
          </a:xfrm>
          <a:custGeom>
            <a:avLst/>
            <a:gdLst/>
            <a:ahLst/>
            <a:cxnLst/>
            <a:rect l="l" t="t" r="r" b="b"/>
            <a:pathLst>
              <a:path w="9465097" h="1112968">
                <a:moveTo>
                  <a:pt x="0" y="0"/>
                </a:moveTo>
                <a:lnTo>
                  <a:pt x="9465097" y="0"/>
                </a:lnTo>
                <a:lnTo>
                  <a:pt x="9465097" y="1112968"/>
                </a:lnTo>
                <a:lnTo>
                  <a:pt x="0" y="111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81647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017087" y="2991505"/>
            <a:ext cx="4032608" cy="3866495"/>
          </a:xfrm>
          <a:custGeom>
            <a:avLst/>
            <a:gdLst/>
            <a:ahLst/>
            <a:cxnLst/>
            <a:rect l="l" t="t" r="r" b="b"/>
            <a:pathLst>
              <a:path w="6048912" h="5799743">
                <a:moveTo>
                  <a:pt x="0" y="0"/>
                </a:moveTo>
                <a:lnTo>
                  <a:pt x="6048913" y="0"/>
                </a:lnTo>
                <a:lnTo>
                  <a:pt x="6048913" y="5799743"/>
                </a:lnTo>
                <a:lnTo>
                  <a:pt x="0" y="579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722" t="-26492" b="-931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84199" y="2684642"/>
            <a:ext cx="3623603" cy="171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9751" lvl="1" indent="-114876" algn="ctr" defTabSz="609630">
              <a:lnSpc>
                <a:spcPts val="1489"/>
              </a:lnSpc>
              <a:buFont typeface="Arial"/>
              <a:buChar char="•"/>
            </a:pPr>
            <a:r>
              <a:rPr lang="en-US" sz="10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the late 2000s and early 2010s, Marvel movies showed a </a:t>
            </a:r>
            <a:r>
              <a:rPr lang="en-US" sz="1064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higher average</a:t>
            </a:r>
            <a:r>
              <a:rPr lang="en-US" sz="10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064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gross to budget ratio</a:t>
            </a:r>
            <a:r>
              <a:rPr lang="en-US" sz="10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compared to DC.</a:t>
            </a:r>
          </a:p>
          <a:p>
            <a:pPr algn="ctr" defTabSz="609630">
              <a:lnSpc>
                <a:spcPts val="1489"/>
              </a:lnSpc>
            </a:pPr>
            <a:endParaRPr lang="en-US" sz="106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29751" lvl="1" indent="-114876" algn="ctr" defTabSz="609630">
              <a:lnSpc>
                <a:spcPts val="1489"/>
              </a:lnSpc>
              <a:buFont typeface="Arial"/>
              <a:buChar char="•"/>
            </a:pPr>
            <a:r>
              <a:rPr lang="en-US" sz="10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Both Marvel and DC saw spikes in their gross to budget ratios around </a:t>
            </a:r>
            <a:r>
              <a:rPr lang="en-US" sz="1064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2018 and 2019</a:t>
            </a:r>
            <a:r>
              <a:rPr lang="en-US" sz="10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 defTabSz="609630">
              <a:lnSpc>
                <a:spcPts val="1489"/>
              </a:lnSpc>
            </a:pPr>
            <a:endParaRPr lang="en-US" sz="106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29751" lvl="1" indent="-114876" algn="ctr" defTabSz="609630">
              <a:lnSpc>
                <a:spcPts val="1489"/>
              </a:lnSpc>
              <a:buFont typeface="Arial"/>
              <a:buChar char="•"/>
            </a:pPr>
            <a:r>
              <a:rPr lang="en-US" sz="10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Post-2020, there is a noticeable </a:t>
            </a:r>
            <a:r>
              <a:rPr lang="en-US" sz="1064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decline </a:t>
            </a:r>
            <a:r>
              <a:rPr lang="en-US" sz="10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the gross to budget ratio for both Marvel and DC.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91072" y="5357186"/>
            <a:ext cx="4537882" cy="152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493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  <a:p>
            <a:pPr marL="230307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Marvel 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films, represented by red dots, are clustered towards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higher budgets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higher collections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compared to DC films, represented by blue dots.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7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Some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lower-budget DC films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still achieve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substantial box office collections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indicating efficient use of resources.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90237" y="855133"/>
            <a:ext cx="3486310" cy="11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493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average, for every dollar spent on production, the movies generated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 3.6 dollars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gross revenue. 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58.4%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of the films in the dataset were financially successful, defined as making a profit.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9922" y="94403"/>
            <a:ext cx="6231797" cy="5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853"/>
              </a:lnSpc>
            </a:pPr>
            <a:r>
              <a:rPr lang="en-US" sz="34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Gross Budget and Collection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04016" y="173353"/>
            <a:ext cx="3179857" cy="3468845"/>
          </a:xfrm>
          <a:custGeom>
            <a:avLst/>
            <a:gdLst/>
            <a:ahLst/>
            <a:cxnLst/>
            <a:rect l="l" t="t" r="r" b="b"/>
            <a:pathLst>
              <a:path w="4769786" h="5203268">
                <a:moveTo>
                  <a:pt x="0" y="0"/>
                </a:moveTo>
                <a:lnTo>
                  <a:pt x="4769787" y="0"/>
                </a:lnTo>
                <a:lnTo>
                  <a:pt x="4769787" y="5203267"/>
                </a:lnTo>
                <a:lnTo>
                  <a:pt x="0" y="520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96" t="-27491" r="-144235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357625" y="4163276"/>
            <a:ext cx="2738375" cy="2694725"/>
          </a:xfrm>
          <a:custGeom>
            <a:avLst/>
            <a:gdLst/>
            <a:ahLst/>
            <a:cxnLst/>
            <a:rect l="l" t="t" r="r" b="b"/>
            <a:pathLst>
              <a:path w="4107563" h="4042087">
                <a:moveTo>
                  <a:pt x="0" y="0"/>
                </a:moveTo>
                <a:lnTo>
                  <a:pt x="4107563" y="0"/>
                </a:lnTo>
                <a:lnTo>
                  <a:pt x="4107563" y="4042087"/>
                </a:lnTo>
                <a:lnTo>
                  <a:pt x="0" y="404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244" t="-86867" r="-93902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685800"/>
            <a:ext cx="4468723" cy="656637"/>
          </a:xfrm>
          <a:custGeom>
            <a:avLst/>
            <a:gdLst/>
            <a:ahLst/>
            <a:cxnLst/>
            <a:rect l="l" t="t" r="r" b="b"/>
            <a:pathLst>
              <a:path w="6703084" h="984955">
                <a:moveTo>
                  <a:pt x="0" y="0"/>
                </a:moveTo>
                <a:lnTo>
                  <a:pt x="6703084" y="0"/>
                </a:lnTo>
                <a:lnTo>
                  <a:pt x="6703084" y="984955"/>
                </a:lnTo>
                <a:lnTo>
                  <a:pt x="0" y="984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425" r="-3855" b="-4110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155852" y="0"/>
            <a:ext cx="1369796" cy="767140"/>
          </a:xfrm>
          <a:custGeom>
            <a:avLst/>
            <a:gdLst/>
            <a:ahLst/>
            <a:cxnLst/>
            <a:rect l="l" t="t" r="r" b="b"/>
            <a:pathLst>
              <a:path w="2054694" h="1150710">
                <a:moveTo>
                  <a:pt x="0" y="0"/>
                </a:moveTo>
                <a:lnTo>
                  <a:pt x="2054694" y="0"/>
                </a:lnTo>
                <a:lnTo>
                  <a:pt x="2054694" y="1150710"/>
                </a:lnTo>
                <a:lnTo>
                  <a:pt x="0" y="115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92" r="-398731" b="-4110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41467" y="995069"/>
            <a:ext cx="3230799" cy="11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Spider-Man and Avengers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are the top performers, contributing the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largest share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Marvel's box office collections.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X-Men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also holds a significant share, despite not being part of the main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MCU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4144" y="2999194"/>
            <a:ext cx="3451709" cy="752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Marvel films are within the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120-150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minute range.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 film falls significantly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below 100 minutes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274" y="1533971"/>
            <a:ext cx="4357450" cy="752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</a:t>
            </a:r>
            <a:r>
              <a:rPr lang="en-US" sz="1067" dirty="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 66.7%</a:t>
            </a: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of the Marvel films are successful based on their </a:t>
            </a:r>
            <a:r>
              <a:rPr lang="en-US" sz="1067" dirty="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box office performance</a:t>
            </a: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relative to their </a:t>
            </a:r>
            <a:r>
              <a:rPr lang="en-US" sz="1067" dirty="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budgets</a:t>
            </a: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 defTabSz="609630">
              <a:lnSpc>
                <a:spcPts val="1493"/>
              </a:lnSpc>
            </a:pPr>
            <a:endParaRPr lang="en-US" sz="106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average </a:t>
            </a:r>
            <a:r>
              <a:rPr lang="en-US" sz="1067" dirty="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critic score</a:t>
            </a: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across all Marvel films is </a:t>
            </a:r>
            <a:r>
              <a:rPr lang="en-US" sz="1067" dirty="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65 </a:t>
            </a: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 of 100.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8653" y="5033353"/>
            <a:ext cx="2968350" cy="132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Spider-Man: Into the Spider-Verse" and "Black Panther"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lead with the highest critic scores 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Many films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including "Avengers: Endgame," "Iron Man," and "Logan," score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above 90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25648" y="4492310"/>
            <a:ext cx="2833045" cy="190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Phase 3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stands out as the most financially successful, with average collections approaching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$1 billion per film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Non-Attributed Films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(NA) are films, not assigned to a specific phase, have lower average collections, representing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older or less prominent entries 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the Marvel catalog</a:t>
            </a:r>
          </a:p>
        </p:txBody>
      </p:sp>
      <p:sp>
        <p:nvSpPr>
          <p:cNvPr id="11" name="Freeform 11"/>
          <p:cNvSpPr/>
          <p:nvPr/>
        </p:nvSpPr>
        <p:spPr>
          <a:xfrm>
            <a:off x="4044467" y="2778263"/>
            <a:ext cx="4765011" cy="1189468"/>
          </a:xfrm>
          <a:custGeom>
            <a:avLst/>
            <a:gdLst/>
            <a:ahLst/>
            <a:cxnLst/>
            <a:rect l="l" t="t" r="r" b="b"/>
            <a:pathLst>
              <a:path w="7147516" h="1784202">
                <a:moveTo>
                  <a:pt x="0" y="0"/>
                </a:moveTo>
                <a:lnTo>
                  <a:pt x="7147516" y="0"/>
                </a:lnTo>
                <a:lnTo>
                  <a:pt x="7147516" y="1784203"/>
                </a:lnTo>
                <a:lnTo>
                  <a:pt x="0" y="1784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851" t="-84459" r="-4760" b="-213541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492043" y="3783753"/>
            <a:ext cx="2553990" cy="2943527"/>
          </a:xfrm>
          <a:custGeom>
            <a:avLst/>
            <a:gdLst/>
            <a:ahLst/>
            <a:cxnLst/>
            <a:rect l="l" t="t" r="r" b="b"/>
            <a:pathLst>
              <a:path w="3830985" h="4415290">
                <a:moveTo>
                  <a:pt x="0" y="0"/>
                </a:moveTo>
                <a:lnTo>
                  <a:pt x="3830985" y="0"/>
                </a:lnTo>
                <a:lnTo>
                  <a:pt x="3830985" y="4415290"/>
                </a:lnTo>
                <a:lnTo>
                  <a:pt x="0" y="441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371" t="-86867" r="-10320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38637" y="1410052"/>
            <a:ext cx="4430773" cy="2444557"/>
          </a:xfrm>
          <a:custGeom>
            <a:avLst/>
            <a:gdLst/>
            <a:ahLst/>
            <a:cxnLst/>
            <a:rect l="l" t="t" r="r" b="b"/>
            <a:pathLst>
              <a:path w="6646159" h="3666835">
                <a:moveTo>
                  <a:pt x="0" y="0"/>
                </a:moveTo>
                <a:lnTo>
                  <a:pt x="6646159" y="0"/>
                </a:lnTo>
                <a:lnTo>
                  <a:pt x="6646159" y="3666835"/>
                </a:lnTo>
                <a:lnTo>
                  <a:pt x="0" y="3666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078" t="-90826" r="-9670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5800" y="169691"/>
            <a:ext cx="1261445" cy="1235314"/>
          </a:xfrm>
          <a:custGeom>
            <a:avLst/>
            <a:gdLst/>
            <a:ahLst/>
            <a:cxnLst/>
            <a:rect l="l" t="t" r="r" b="b"/>
            <a:pathLst>
              <a:path w="1892168" h="1852971">
                <a:moveTo>
                  <a:pt x="0" y="0"/>
                </a:moveTo>
                <a:lnTo>
                  <a:pt x="1892168" y="0"/>
                </a:lnTo>
                <a:lnTo>
                  <a:pt x="1892168" y="1852971"/>
                </a:lnTo>
                <a:lnTo>
                  <a:pt x="0" y="185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57" b="-1057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279036" y="331762"/>
            <a:ext cx="6378409" cy="911171"/>
          </a:xfrm>
          <a:custGeom>
            <a:avLst/>
            <a:gdLst/>
            <a:ahLst/>
            <a:cxnLst/>
            <a:rect l="l" t="t" r="r" b="b"/>
            <a:pathLst>
              <a:path w="9567613" h="1366756">
                <a:moveTo>
                  <a:pt x="0" y="0"/>
                </a:moveTo>
                <a:lnTo>
                  <a:pt x="9567613" y="0"/>
                </a:lnTo>
                <a:lnTo>
                  <a:pt x="9567613" y="1366757"/>
                </a:lnTo>
                <a:lnTo>
                  <a:pt x="0" y="136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45" r="-2748" b="-411963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4484" y="1633052"/>
            <a:ext cx="3443072" cy="3591896"/>
          </a:xfrm>
          <a:custGeom>
            <a:avLst/>
            <a:gdLst/>
            <a:ahLst/>
            <a:cxnLst/>
            <a:rect l="l" t="t" r="r" b="b"/>
            <a:pathLst>
              <a:path w="5164608" h="5387844">
                <a:moveTo>
                  <a:pt x="0" y="0"/>
                </a:moveTo>
                <a:lnTo>
                  <a:pt x="5164607" y="0"/>
                </a:lnTo>
                <a:lnTo>
                  <a:pt x="5164607" y="5387844"/>
                </a:lnTo>
                <a:lnTo>
                  <a:pt x="0" y="5387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16" t="-29871" r="-138426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907195" y="5622904"/>
            <a:ext cx="4522319" cy="1098592"/>
          </a:xfrm>
          <a:custGeom>
            <a:avLst/>
            <a:gdLst/>
            <a:ahLst/>
            <a:cxnLst/>
            <a:rect l="l" t="t" r="r" b="b"/>
            <a:pathLst>
              <a:path w="6783479" h="1647888">
                <a:moveTo>
                  <a:pt x="0" y="0"/>
                </a:moveTo>
                <a:lnTo>
                  <a:pt x="6783479" y="0"/>
                </a:lnTo>
                <a:lnTo>
                  <a:pt x="6783479" y="1647888"/>
                </a:lnTo>
                <a:lnTo>
                  <a:pt x="0" y="164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008" t="-92378" r="-6839" b="-232243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37555" y="1965571"/>
            <a:ext cx="3230799" cy="152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 dirty="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Batman </a:t>
            </a: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 the dominant force in DC’s box office collections, contributing the </a:t>
            </a:r>
            <a:r>
              <a:rPr lang="en-US" sz="1067" dirty="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largest share</a:t>
            </a: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 defTabSz="609630">
              <a:lnSpc>
                <a:spcPts val="1493"/>
              </a:lnSpc>
            </a:pPr>
            <a:endParaRPr lang="en-US" sz="106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 dirty="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Justice League and Superman</a:t>
            </a: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are also significant contributors.</a:t>
            </a:r>
          </a:p>
          <a:p>
            <a:pPr algn="ctr" defTabSz="609630">
              <a:lnSpc>
                <a:spcPts val="1493"/>
              </a:lnSpc>
            </a:pPr>
            <a:endParaRPr lang="en-US" sz="106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Characters like </a:t>
            </a:r>
            <a:r>
              <a:rPr lang="en-US" sz="1067" dirty="0" err="1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Aquaman</a:t>
            </a:r>
            <a:r>
              <a:rPr lang="en-US" sz="1067" dirty="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 and Wonder Woman </a:t>
            </a:r>
            <a:r>
              <a:rPr lang="en-US" sz="106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contribute meaningfully.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2699" y="5706322"/>
            <a:ext cx="4144663" cy="94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DC films display a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broader range of runtimes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with several films around the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120-minute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mark but also notable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outliers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There are both shorter films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under 100 minutes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longer films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 over 160 minutes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suggesting flexibility in storytelling.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38637" y="4000659"/>
            <a:ext cx="4430773" cy="132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Superman and The Dark Knight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tie for the highest critic scores at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94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Wonder Woman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also receives a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high critic score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reflecting positive reception for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female-led superhero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films.</a:t>
            </a:r>
          </a:p>
          <a:p>
            <a:pPr algn="ctr" defTabSz="609630">
              <a:lnSpc>
                <a:spcPts val="1493"/>
              </a:lnSpc>
            </a:pPr>
            <a:endParaRPr lang="en-US" sz="10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There’s a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noticeable drop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scores for some films, indicating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mixed critical reception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across the franchise.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38611" y="312713"/>
            <a:ext cx="3230799" cy="56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493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 43.9%</a:t>
            </a:r>
            <a:r>
              <a:rPr lang="en-US" sz="10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success rate suggests that less than half of the films were considered </a:t>
            </a:r>
            <a:r>
              <a:rPr lang="en-US" sz="1067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successful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6281602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9B70E0C-DFB1-B881-5891-3C4D2E1D9355}"/>
              </a:ext>
            </a:extLst>
          </p:cNvPr>
          <p:cNvSpPr txBox="1"/>
          <p:nvPr/>
        </p:nvSpPr>
        <p:spPr>
          <a:xfrm>
            <a:off x="269982" y="562935"/>
            <a:ext cx="515459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734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 of Insights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2EC6212-2C6A-4CC2-4574-D42D2364DB6C}"/>
              </a:ext>
            </a:extLst>
          </p:cNvPr>
          <p:cNvSpPr txBox="1"/>
          <p:nvPr/>
        </p:nvSpPr>
        <p:spPr>
          <a:xfrm>
            <a:off x="205678" y="1258268"/>
            <a:ext cx="5283201" cy="269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0306" lvl="1" indent="-115153" defTabSz="609630">
              <a:lnSpc>
                <a:spcPts val="1493"/>
              </a:lnSpc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defTabSz="609630">
              <a:lnSpc>
                <a:spcPts val="1493"/>
              </a:lnSpc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Marvel's consistent box office success highlights the power of strong brand development, strategic storytelling, and effective character utilization.</a:t>
            </a: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defTabSz="609630">
              <a:lnSpc>
                <a:spcPts val="1493"/>
              </a:lnSpc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DC has demonstrated significant potential, particularly with iconic characters like Batman, but requires more consistency and strategic planning to close the gap with Marvel.</a:t>
            </a: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defTabSz="609630">
              <a:lnSpc>
                <a:spcPts val="1493"/>
              </a:lnSpc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Timing, budget allocation, and distribution channels play crucial roles in maximizing financial returns and audience engagement in the superhero movie industry.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D44B468-8770-C74D-1E7D-D4A9975FE821}"/>
              </a:ext>
            </a:extLst>
          </p:cNvPr>
          <p:cNvSpPr txBox="1"/>
          <p:nvPr/>
        </p:nvSpPr>
        <p:spPr>
          <a:xfrm>
            <a:off x="6096000" y="1040561"/>
            <a:ext cx="5645242" cy="289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30306" lvl="1" indent="-115153" algn="ctr" defTabSz="609630">
              <a:lnSpc>
                <a:spcPts val="1493"/>
              </a:lnSpc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00903" lvl="1" indent="-285750" defTabSz="609630">
              <a:lnSpc>
                <a:spcPts val="1493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By leveraging the insights gained from analyzing Marvel and DC's successes and challenges, stakeholders can make informed decisions on future projects.</a:t>
            </a:r>
          </a:p>
          <a:p>
            <a:pPr marL="400903" lvl="1" indent="-285750" algn="ctr" defTabSz="609630">
              <a:lnSpc>
                <a:spcPts val="1493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00903" lvl="1" indent="-285750" algn="ctr" defTabSz="609630">
              <a:lnSpc>
                <a:spcPts val="1493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00903" lvl="1" indent="-285750" defTabSz="609630">
              <a:lnSpc>
                <a:spcPts val="1493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Emphasizing diversity, inclusivity, and innovation will be essential in maintaining and expanding audience engagement in an evolving market.</a:t>
            </a:r>
          </a:p>
          <a:p>
            <a:pPr marL="400903" lvl="1" indent="-285750" algn="ctr" defTabSz="609630">
              <a:lnSpc>
                <a:spcPts val="1493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00903" lvl="1" indent="-285750" algn="ctr" defTabSz="609630">
              <a:lnSpc>
                <a:spcPts val="1493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00903" lvl="1" indent="-285750" defTabSz="609630">
              <a:lnSpc>
                <a:spcPts val="1493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Ongoing analysis of market trends and audience preferences will be key to sustaining long-term success in the competitive landscape of superhero movies.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D3CE4C31-ACC5-234F-2607-303DE89F2AE7}"/>
              </a:ext>
            </a:extLst>
          </p:cNvPr>
          <p:cNvSpPr txBox="1"/>
          <p:nvPr/>
        </p:nvSpPr>
        <p:spPr>
          <a:xfrm>
            <a:off x="6304690" y="522502"/>
            <a:ext cx="515459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734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Strategic Implementations</a:t>
            </a:r>
          </a:p>
        </p:txBody>
      </p:sp>
      <p:sp>
        <p:nvSpPr>
          <p:cNvPr id="15" name="AutoShape 46">
            <a:extLst>
              <a:ext uri="{FF2B5EF4-FFF2-40B4-BE49-F238E27FC236}">
                <a16:creationId xmlns:a16="http://schemas.microsoft.com/office/drawing/2014/main" id="{A9F8DF6A-EE9C-11CC-77EF-10A018C02C04}"/>
              </a:ext>
            </a:extLst>
          </p:cNvPr>
          <p:cNvSpPr/>
          <p:nvPr/>
        </p:nvSpPr>
        <p:spPr>
          <a:xfrm>
            <a:off x="5786779" y="522502"/>
            <a:ext cx="0" cy="34483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8DF22EE9-7E85-AD0F-33FD-1F871D89945A}"/>
              </a:ext>
            </a:extLst>
          </p:cNvPr>
          <p:cNvSpPr txBox="1"/>
          <p:nvPr/>
        </p:nvSpPr>
        <p:spPr>
          <a:xfrm>
            <a:off x="1638073" y="4152838"/>
            <a:ext cx="907923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0306" lvl="1" indent="-115153" algn="ctr" defTabSz="60963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15153" lvl="1" algn="ctr" defTabSz="609630"/>
            <a:r>
              <a:rPr lang="en-US" sz="2000" b="1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The success of superhero movies is not just about big budgets or iconic characters; it’s about strategic alignment between production, distribution, and audience expectations. With the right insights and data-driven decisions, both Marvel and DC, along with other franchises, have the potential to continue thriving in the global entertainment industry.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7F30F7A4-A7E5-473F-AD0C-4103350422F4}"/>
              </a:ext>
            </a:extLst>
          </p:cNvPr>
          <p:cNvSpPr txBox="1"/>
          <p:nvPr/>
        </p:nvSpPr>
        <p:spPr>
          <a:xfrm>
            <a:off x="293120" y="6220341"/>
            <a:ext cx="11448122" cy="211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493"/>
              </a:lnSpc>
            </a:pPr>
            <a:r>
              <a:rPr lang="en-US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Marvel vs DC Dashboard URL</a:t>
            </a:r>
            <a:r>
              <a:rPr lang="en-US" sz="20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  <a:hlinkClick r:id="rId2"/>
              </a:rPr>
              <a:t>Live Dashboard</a:t>
            </a:r>
            <a:endParaRPr lang="en-US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6144171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698a812d-8a28-49cd-87ea-9f29f98baca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3A3A3A&quot;"/>
    <we:property name="bookmark" value="&quot;H4sIAAAAAAAAA+1abU/cOBD+K6t86RfuzomdOO63Qsv1pLZCpWp1qlA1tse7abPJyvHScoj/fraT5W23LNBCeamEBDsexvP2jGcGDhNddbMaDt7AFJOnyWbbfpmC/TISyUbS9LQC8qLMqCI8pTznLEUD/rSduaptuuTpYeLAjtG9r7o51EGQJ35MoORYiFwSQklmuJHEZMneRgJ1vQPjwGOg7nAjmaHt2gbq6j/sRfgjZ+d4tJHgt1ndWggX7TpwGC7b9+z+s1cs/ZN6PUC5ah93UbmByog2Ms9JkadQZJn/CmxdzxD1XckSRMfrt9rGQdX4awINtCqMZxLgzSiEBMlJoJuqdgOLPHjxbWa9zd4TB7Pgsmd6HxqFOokmWOx6jQ+TZ+OxxTG44eOLM4dbbT2frqDvtnOr8C2aeNS4yh34O7T65CO1j/Wnabtf4SfvRtPaabg3OfK+27GtJ0XWzfbbqDWmUjga27brRh9aW+uvle45t+fN4DwSPk7ar1sWvbd1IGwcG7XlSePWVgrqJbtuTPVt66mTqusP7pZqVT29UKs7lgU7E+jOB5wu67/nKV3VjOsBjSfAeNebJcFuTcC6UAPkZw+rAAL/S63VaDcPIg6eV3YByGzjnCF3HwNHe4uy4gV8PlU4hjzrbbzpxNo7CnTB8owjMVIXQEqWKSjY2vrzS/DwvOqcreTctfY+weJHiuNarKio9W+43CRczuZdjxotGCk5AY2MMBSSQKmC/AuD1U3Afz8TpiBLlpnmQJVURAgpqeFKrpUF0Qubc+e8lUsitRYlZZhLoxkCkSzP2Y+KpGCKVLPSeGgZpTJT5rdYJxzIejkyXvxbaMarHu+10IGhTOzWPgntwHTa7GSKvu2MbsN6AR9v26xXoMLIFHJDud14027kC1SMjjhMXlXeOf3l76Geh3tjV+oVPupzyatZltIwhZIbLImgnGmtv+/aoWvejodIU0rLVGhRZOhlCEoKb8RK9/fioiqLFtcXg23bTqPcoUMPZfNSKNlIekeSAM8PE6/LAMNGV4ti8qZ1ywH+51zQu8vDt/8QtTyXCq+hxr+2ceq//VFjOPZaRZcH8R9XRqKZ13Vg3BuCcWsv2bKy9zh7V85hl8veUhfGFFmhSuRZTkuCMr9D2XsjiXp64Fifok9eRwOeRObvsDzferLI4lvM4YsGp3uUvSTNJPOjep4qAchTgqm47kOOphCcUuL7gVRR46f5fP0T+YC61Uu04C8rHxKrJgev0KuzrP/x+fLRQsn3YKt+YzNg7KoNxFAqjuUkSz1FZDulSiSOTgjheDAg+Rfh4nHkzq011qKzrhq8ykiRnh8pHmyULzeJPFjzh9mnAK1JzgqhUv94Z2hWlLn+/sPhoc9TQbKUFiYTwkBa0JLycHqmG1jJdNwN7EDXuYlt5+PJpbsBd7ob6H1z8u5v3EzT8OKbHxe7q7QHwafv4oY7SlvN6KL7A3S9zLCqnmLjQtDUqFd3FNUdnVK3G7kJuNEE9nEUje+Ss6UgjdPnlYa2h5far9vGTR7LPukOv0p31t/Ha/gTz+a3sql7BM/qAnyP9V1d2N8/rBy5IAwMo1lmtEmJxPJxzg+/pDr9hK2Mbpu5+72Nv8lt/IpFXwSPyopS64wKVpZMq8zI8oIl6sMDz/oHCKx+yFkZSCmlUuQc/ITCSGayQnFx75JgrsMo8CgD/h3T++BiCSJNFWeacJNrPynyiPALnVBNYbxiVVegooLz3JQll4Ccyl7r+5QoP6sxvXdpstrwPkloqalMhX8CuGIiQ5WJ9LpJkhdCMuqbMkWBSaaYTq+fcCURXIPJJM0xyzkKll9XlldFi1RRWUiiC+V/yLLryfLCzv1P2t+2nc9i/muByBgIQ1KVktQDjse/IVfdy0prbIZ/ootCVi3u27nrZqBwBxpcsbv3CIJGox5+vuzG/n9hu7uOUSgAAA==&quot;"/>
    <we:property name="creatorSessionId" value="&quot;4b4a27ea-34dc-43ed-9b12-03022fa3689b&quot;"/>
    <we:property name="creatorTenantId" value="&quot;b6417cd0-1f73-4471-9a39-20953822a34a&quot;"/>
    <we:property name="creatorUserId" value="&quot;1003200310BBF9D3&quot;"/>
    <we:property name="datasetId" value="&quot;22aef895-0123-43e4-bfbb-baf30769b5f7&quot;"/>
    <we:property name="embedUrl" value="&quot;/reportEmbed?reportId=200cec40-656e-45da-9640-be9bcb0613dd&amp;config=eyJjbHVzdGVyVXJsIjoiaHR0cHM6Ly9XQUJJLVVTLU5PUlRILUNFTlRSQUwtSC1QUklNQVJZLXJlZGlyZWN0LmFuYWx5c2lzLndpbmRvd3MubmV0IiwiZW1iZWRGZWF0dXJlcyI6eyJ1c2FnZU1ldHJpY3NWTmV4dCI6dHJ1ZX19&amp;disableSensitivityBanner=true&quot;"/>
    <we:property name="initialStateBookmark" value="&quot;H4sIAAAAAAAAA+1aWW/bOBD+K4Ze+uLdpUTqYN+StNku2rRBU7RYFEHAY2irlSWDotNkg/z3HVJyLrtxkjZpjgIGbA3Hw7k+cmbso0iX7bQSh2/FBKLn0XrTfJ0I+3XAo2FU97R3715vrb1/vfd2beslkpupK5u6jZ4fRU7YEbiPZTsTlZeAxM+7w0hU1bYY+ScjqhaG0RRs29SiKv+DjhmXnJ3B8TCCg2nVWOFF7jjhwIvdR3Z8xr3jPynuKJQr92EHlOupjGgj05RkaSyyJMGXZ2s7hqDZUhYvOmy/0dROlDVu42lCq8wgExeUJBmXQubE001ZuZ5FHr48mFq0Dm0+nHqvrOl9USvQUTDBQttpfBStjUYWRsL1jy/PLW401WyyhL7TzKyC92DCUu1Kd4h7aLWHwdiHam/S7Jewh240jZ34faNj9N22bZAUWNebg0FjTKlgMLJN2w4+NbbS30rdcW7O6t55xD+Om28bFtDb2hOGJ0ZtIGnU2FKJasGuW1N90yJ1XLbdwv1Srawml2p1z7JgeyzaiwGni/rvIqUt61HVo/EUGB86s6SwG2NhnUe7/IKw8iDALzVWg10/DDh4Udo5IJPhBUPuPwaOd+fHCgr4cubg6POss/G2E2v32NM5S5MciJE6E6RgiRIZW3n+/BI8vChbZ0s5c419SLD4kcNxJVZU0Po3XG4TLufzrkON5owUOREaGGHAJRGF8vIvDVY7Fvh+LkxeliwSnQuqpCKcS0lNruRKWSJ4YX3mHFq5IFJrXlAGqTSagSCSpSn7UZFUmCzWrDAILaNUYor0Ds8JJ2S1GBkU/17Uo2WX90roiP6Y2KkwCW3PdNbsaAJYYAa3QTWHD9o27RQoITD53FBuJ+y0E/g8FYIjjqI3JTqn2/yjqGZ+31CVosLHXS6hmkUhDVMgcwMF4TRnWuvvu7YvjDfDItCY0iLmmmcJoAxOSYZGLHV/Jy6oMi9x8TDYtM0kyO2LcH9sXgklw6hzJPHw/DRGXXoY1rqcHyZvG7cY4H8uBL29Ony7h6DlhVTYEhX8tQkTfPujAr+MWgWXe/Gfl0ainlWVZ9ztg3FnN9misg84e0WRQ8ZTSQg2MCY3kpjkitlb6MyYLMlUAXmS0oKATO9R9t5Kop5tOFan6LOtYMCzwPwdlhcbz+ZZfIc5fFnj9ICyl8SJZNiqp7HiAvKYQMxvepGDyXhOKcF6IFbUYDefrr4iH1G1eoUS/FWJIbFqfPgGUJ1F/U/WF5fmSn4UtuwmNj3GrltA9EfFiZxooaYIbGdUCcTBKcEv9wZE/4K4vB25d2ONleisyhqu01LEF1uKRxvlq3Uij9b8vvfJhNYkZRlXMV7eCZglx1y3/1F/0acxJ0lMM5NwbkSc0YLmfvVcNbCU6aQa2BZt68a2mY3GV64G3NlqoPPN6b0/vJ2i4eUBtovtdcoD79MPYZYdpC1ndMH9Hroo04+qJ1A7HzQ16NQdBHUHZ9RtB24s3GAs9mEQjG+j80dBHLrPazVtjy+1t5rajZ/KPOke30r31t8nY/hTz6Z3Mql7AtfqHHxP9V6d299drDnknDBhGE0So01MJBRPs3/4JafTT5jK6Kaeud/T+Nucxi8Z9AXwqCQrtE4oZ0XBtEqMLC4Zoj4+8Ky+gITVjzkrPSmmVPI0F9ihMJKYJFM5f3BJMNO+FXiSAf+O6V1woRA8jlXONMlNqrFTzAPCL3VCORGjJaO6DBTleZ6aosilgJzKTuuHlCg/qzB9cGmy3PAuSWihqYw5XgG5YjwBlfD4pkmSZlwyikWZooJJppiOb55wBeG5FiaRNIUkzYGz9KayUBXNY0VlJonOFH5IkpvJQmEX/pP2t21m05D/mgMwJrghsYpJjIDLw2/IZfuq1Brq/k90QciywX0zc+1UKNgWNSyZ3SOCRK1B959XTuyDpqUvwy//glfqzIT/f+NWziRkKAAA&quot;"/>
    <we:property name="isFiltersActionButtonVisible" value="true"/>
    <we:property name="isVisualContainerHeaderHidden" value="false"/>
    <we:property name="pageDisplayName" value="&quot;Marvel vs DC&quot;"/>
    <we:property name="pageName" value="&quot;140dfb550651a6226223&quot;"/>
    <we:property name="reportEmbeddedTime" value="&quot;2024-08-08T16:57:07.416Z&quot;"/>
    <we:property name="reportName" value="&quot;Marvel vs DC&quot;"/>
    <we:property name="reportState" value="&quot;CONNECTED&quot;"/>
    <we:property name="reportUrl" value="&quot;/groups/me/reports/200cec40-656e-45da-9640-be9bcb0613dd/140dfb550651a6226223?bookmarkGuid=94e71532-485e-46fe-9257-f57bbe09bb5e&amp;bookmarkUsage=1&amp;ctid=b6417cd0-1f73-4471-9a39-20953822a34a&amp;fromEntryPoint=export&amp;pbi_source=storytelling_addin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1182</Words>
  <Application>Microsoft Office PowerPoint</Application>
  <PresentationFormat>Widescreen</PresentationFormat>
  <Paragraphs>139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Canva Sans</vt:lpstr>
      <vt:lpstr>Canva Sans 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Srikanth Veeramalla</cp:lastModifiedBy>
  <cp:revision>10</cp:revision>
  <dcterms:created xsi:type="dcterms:W3CDTF">2018-06-07T21:39:02Z</dcterms:created>
  <dcterms:modified xsi:type="dcterms:W3CDTF">2025-02-04T17:24:53Z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